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1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Exp1 Baseline</c:v>
                </c:pt>
              </c:strCache>
            </c:strRef>
          </c:tx>
          <c:spPr>
            <a:solidFill>
              <a:srgbClr val="1BBCC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Test Accuracy</c:v>
                  </c:pt>
                  <c:pt idx="1">
                    <c:v>Normal Recall</c:v>
                  </c:pt>
                  <c:pt idx="2">
                    <c:v>Pneumonia Recall</c:v>
                  </c:pt>
                  <c:pt idx="3">
                    <c:v>Macro F1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82.85</c:v>
                </c:pt>
                <c:pt idx="1">
                  <c:v>57</c:v>
                </c:pt>
                <c:pt idx="2">
                  <c:v>98</c:v>
                </c:pt>
                <c:pt idx="3">
                  <c:v>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Exp1 Augmented</c:v>
                </c:pt>
              </c:strCache>
            </c:strRef>
          </c:tx>
          <c:spPr>
            <a:solidFill>
              <a:srgbClr val="E74C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Test Accuracy</c:v>
                  </c:pt>
                  <c:pt idx="1">
                    <c:v>Normal Recall</c:v>
                  </c:pt>
                  <c:pt idx="2">
                    <c:v>Pneumonia Recall</c:v>
                  </c:pt>
                  <c:pt idx="3">
                    <c:v>Macro F1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75</c:v>
                </c:pt>
                <c:pt idx="1">
                  <c:v>34</c:v>
                </c:pt>
                <c:pt idx="2">
                  <c:v>99</c:v>
                </c:pt>
                <c:pt idx="3">
                  <c:v>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Exp2 Baseline</c:v>
                </c:pt>
              </c:strCache>
            </c:strRef>
          </c:tx>
          <c:spPr>
            <a:solidFill>
              <a:srgbClr val="95A5A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Test Accuracy</c:v>
                  </c:pt>
                  <c:pt idx="1">
                    <c:v>Normal Recall</c:v>
                  </c:pt>
                  <c:pt idx="2">
                    <c:v>Pneumonia Recall</c:v>
                  </c:pt>
                  <c:pt idx="3">
                    <c:v>Macro F1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73.56</c:v>
                </c:pt>
                <c:pt idx="1">
                  <c:v>32</c:v>
                </c:pt>
                <c:pt idx="2">
                  <c:v>99</c:v>
                </c:pt>
                <c:pt idx="3">
                  <c:v>65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Exp2 Augmented</c:v>
                </c:pt>
              </c:strCache>
            </c:strRef>
          </c:tx>
          <c:spPr>
            <a:solidFill>
              <a:srgbClr val="27AE6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293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Test Accuracy</c:v>
                  </c:pt>
                  <c:pt idx="1">
                    <c:v>Normal Recall</c:v>
                  </c:pt>
                  <c:pt idx="2">
                    <c:v>Pneumonia Recall</c:v>
                  </c:pt>
                  <c:pt idx="3">
                    <c:v>Macro F1</c:v>
                  </c:pt>
                </c:lvl>
              </c:multiLvlStrCache>
            </c:multiLvl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82.21</c:v>
                </c:pt>
                <c:pt idx="1">
                  <c:v>76</c:v>
                </c:pt>
                <c:pt idx="2">
                  <c:v>87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293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7415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7415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solidFill>
      <a:srgbClr val="F8FAFB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Shape 1"/>
          <p:cNvSpPr/>
          <p:nvPr/>
        </p:nvSpPr>
        <p:spPr>
          <a:xfrm>
            <a:off x="365760" y="1005840"/>
            <a:ext cx="8412480" cy="2103120"/>
          </a:xfrm>
          <a:prstGeom prst="rect">
            <a:avLst/>
          </a:prstGeom>
          <a:solidFill>
            <a:srgbClr val="06111A"/>
          </a:solidFill>
          <a:ln w="19050">
            <a:solidFill>
              <a:srgbClr val="1BBCC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BB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Convolutional GAN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457200" y="175564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Chest X-Ray Classification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3291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GAN-Based Data Augmentation  |  2 Experiments  |  Pneumonia Detection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438912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Sakina Saifuddin  |  ANN Project 2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 &amp; Problem Statement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3749040" cy="416052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804672"/>
            <a:ext cx="3749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 X-Ray Dataset</a:t>
            </a:r>
            <a:endParaRPr lang="en-US" sz="13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207008"/>
          <a:ext cx="3566160" cy="1188720"/>
        </p:xfrm>
        <a:graphic>
          <a:graphicData uri="http://schemas.openxmlformats.org/drawingml/2006/table">
            <a:tbl>
              <a:tblPr/>
              <a:tblGrid>
                <a:gridCol w="914400"/>
                <a:gridCol w="1371600"/>
                <a:gridCol w="1371600"/>
              </a:tblGrid>
              <a:tr h="2971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1,342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47472" y="2487168"/>
            <a:ext cx="3511296" cy="310896"/>
          </a:xfrm>
          <a:prstGeom prst="rect">
            <a:avLst/>
          </a:prstGeom>
          <a:solidFill>
            <a:srgbClr val="E8F4F8"/>
          </a:solidFill>
          <a:ln/>
        </p:spPr>
      </p:sp>
      <p:sp>
        <p:nvSpPr>
          <p:cNvPr id="8" name="Text 5"/>
          <p:cNvSpPr/>
          <p:nvPr/>
        </p:nvSpPr>
        <p:spPr>
          <a:xfrm>
            <a:off x="438912" y="250545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Training Images: 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5,218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7472" y="2834640"/>
            <a:ext cx="3511296" cy="3108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/>
          <p:nvPr/>
        </p:nvSpPr>
        <p:spPr>
          <a:xfrm>
            <a:off x="438912" y="285292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Classes: 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(NORMAL / PNEUMONIA)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47472" y="3182112"/>
            <a:ext cx="3511296" cy="310896"/>
          </a:xfrm>
          <a:prstGeom prst="rect">
            <a:avLst/>
          </a:prstGeom>
          <a:solidFill>
            <a:srgbClr val="E8F4F8"/>
          </a:solidFill>
          <a:ln/>
        </p:spPr>
      </p:sp>
      <p:sp>
        <p:nvSpPr>
          <p:cNvPr id="12" name="Text 9"/>
          <p:cNvSpPr/>
          <p:nvPr/>
        </p:nvSpPr>
        <p:spPr>
          <a:xfrm>
            <a:off x="438912" y="32004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Size: 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 × 64 px, Grayscale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47472" y="3529584"/>
            <a:ext cx="3511296" cy="3108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438912" y="354787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CNN Batch Size: 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  (Exp 2)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47472" y="3877056"/>
            <a:ext cx="3511296" cy="310896"/>
          </a:xfrm>
          <a:prstGeom prst="rect">
            <a:avLst/>
          </a:prstGeom>
          <a:solidFill>
            <a:srgbClr val="E8F4F8"/>
          </a:solidFill>
          <a:ln/>
        </p:spPr>
      </p:sp>
      <p:sp>
        <p:nvSpPr>
          <p:cNvPr id="16" name="Text 13"/>
          <p:cNvSpPr/>
          <p:nvPr/>
        </p:nvSpPr>
        <p:spPr>
          <a:xfrm>
            <a:off x="438912" y="389534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CNN Learning Rate: 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0.001 → 0.0001</a:t>
            </a:r>
            <a:endParaRPr lang="en-US" sz="110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206240" y="777240"/>
            <a:ext cx="4663440" cy="283464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274320" y="4617720"/>
            <a:ext cx="8595360" cy="347472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19" name="Text 15"/>
          <p:cNvSpPr/>
          <p:nvPr/>
        </p:nvSpPr>
        <p:spPr>
          <a:xfrm>
            <a:off x="274320" y="4636008"/>
            <a:ext cx="8595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Imbalance: 3,876 Pneumonia vs 1,342 Normal → Main reason augmentation is needed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Overview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56032" y="777240"/>
            <a:ext cx="2788920" cy="4160520"/>
          </a:xfrm>
          <a:prstGeom prst="rect">
            <a:avLst/>
          </a:prstGeom>
          <a:solidFill>
            <a:srgbClr val="06111A"/>
          </a:solidFill>
          <a:ln w="19050">
            <a:solidFill>
              <a:srgbClr val="1BBC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" y="777240"/>
            <a:ext cx="2788920" cy="45720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6" name="Text 4"/>
          <p:cNvSpPr/>
          <p:nvPr/>
        </p:nvSpPr>
        <p:spPr>
          <a:xfrm>
            <a:off x="256032" y="795528"/>
            <a:ext cx="2788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CNN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47472" y="1335024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 × Conv2D  (16 → 32 → 64 filters)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47472" y="2011680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MaxPool after each conv layer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47472" y="2688336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Dropout = 0.5  (added in Exp 2)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47472" y="3364992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FC: 4096 → 128 → 2 classes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63824" y="777240"/>
            <a:ext cx="2788920" cy="4160520"/>
          </a:xfrm>
          <a:prstGeom prst="rect">
            <a:avLst/>
          </a:prstGeom>
          <a:solidFill>
            <a:srgbClr val="06111A"/>
          </a:solidFill>
          <a:ln w="19050">
            <a:solidFill>
              <a:srgbClr val="1BBCC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63824" y="777240"/>
            <a:ext cx="2788920" cy="45720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13" name="Text 11"/>
          <p:cNvSpPr/>
          <p:nvPr/>
        </p:nvSpPr>
        <p:spPr>
          <a:xfrm>
            <a:off x="3163824" y="795528"/>
            <a:ext cx="2788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– Generator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255264" y="1335024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Input: Random noise  z ∈ ℝ¹⁰⁰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255264" y="2011680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5 × ConvTranspose2D layers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55264" y="2688336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BatchNorm + ReLU activations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255264" y="3364992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Output: 64×64 image  (Tanh)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71616" y="777240"/>
            <a:ext cx="2788920" cy="4160520"/>
          </a:xfrm>
          <a:prstGeom prst="rect">
            <a:avLst/>
          </a:prstGeom>
          <a:solidFill>
            <a:srgbClr val="06111A"/>
          </a:solidFill>
          <a:ln w="19050">
            <a:solidFill>
              <a:srgbClr val="1BBCC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71616" y="777240"/>
            <a:ext cx="2788920" cy="45720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20" name="Text 18"/>
          <p:cNvSpPr/>
          <p:nvPr/>
        </p:nvSpPr>
        <p:spPr>
          <a:xfrm>
            <a:off x="6071616" y="795528"/>
            <a:ext cx="2788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– Discriminator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163056" y="1335024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Input: 64×64 grayscale image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163056" y="2011680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4 × Conv2D layers (32→64→128→256)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163056" y="2688336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LeakyReLU slope = 0.2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163056" y="3364992"/>
            <a:ext cx="26334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Output: Real / Fake  (Sigmoid)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74320" y="4892040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Loss: CrossEntropyLoss (CNN)  |  BCELoss (GAN)  |  Optimizer: Adam  |  LR: 0.001 (CNN) / 0.0002 (GAN)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Variation — Experiment 1 vs Experiment 2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777240"/>
          <a:ext cx="8412480" cy="4297680"/>
        </p:xfrm>
        <a:graphic>
          <a:graphicData uri="http://schemas.openxmlformats.org/drawingml/2006/table">
            <a:tbl>
              <a:tblPr/>
              <a:tblGrid>
                <a:gridCol w="2743200"/>
                <a:gridCol w="2834640"/>
                <a:gridCol w="2834640"/>
              </a:tblGrid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07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 1  (Original)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7E2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 2  (Improved)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AE60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 Training Epochs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 Batch Size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 Learning Rate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0.0002  (kept same)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Latent Dimension  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  (kept same)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Synthetic Images Generated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Added To Class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  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 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Epochs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Batch Size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Learning Rate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Dropout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 Weights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× 3.0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3059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Augmentation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Flip + Rotation 10°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Baseline CNN  (5 Epochs, LR 0.001, Batch 32)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1600200" cy="100584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5" name="Text 3"/>
          <p:cNvSpPr/>
          <p:nvPr/>
        </p:nvSpPr>
        <p:spPr>
          <a:xfrm>
            <a:off x="13716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82.85%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920240" y="749808"/>
            <a:ext cx="1600200" cy="100584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8" name="Text 6"/>
          <p:cNvSpPr/>
          <p:nvPr/>
        </p:nvSpPr>
        <p:spPr>
          <a:xfrm>
            <a:off x="192024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0.0575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92024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Train Loss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703320" y="749808"/>
            <a:ext cx="1600200" cy="10058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1" name="Text 9"/>
          <p:cNvSpPr/>
          <p:nvPr/>
        </p:nvSpPr>
        <p:spPr>
          <a:xfrm>
            <a:off x="370332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87.50%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70332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Val Accuracy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0" y="749808"/>
            <a:ext cx="1600200" cy="100584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0.98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Recall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269480" y="749808"/>
            <a:ext cx="1600200" cy="10058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0.57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26948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</a:t>
            </a:r>
            <a:endParaRPr lang="en-US" sz="9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" y="1874520"/>
            <a:ext cx="4297680" cy="2834640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3440" y="1874520"/>
            <a:ext cx="4297680" cy="283464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82880" y="475488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Loss: 0.1130 → 0.0575  |  Val Accuracy: 50% – 87.5%  |  Val loss very unstable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Baseline CNN Confusion Matrix &amp; Report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384048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8046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Confusion Matrix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14400" y="137160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1440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Normal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1508760" cy="13716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0" name="Text 8"/>
          <p:cNvSpPr/>
          <p:nvPr/>
        </p:nvSpPr>
        <p:spPr>
          <a:xfrm>
            <a:off x="260604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260604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→ Pneumonia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508760" cy="13716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1440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→ Normal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0604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383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260604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Pneumonia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4400" y="43159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→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343400" y="777240"/>
            <a:ext cx="448056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3400" y="80467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Report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261872"/>
          <a:ext cx="4297680" cy="1828800"/>
        </p:xfrm>
        <a:graphic>
          <a:graphicData uri="http://schemas.openxmlformats.org/drawingml/2006/table">
            <a:tbl>
              <a:tblPr/>
              <a:tblGrid>
                <a:gridCol w="1280160"/>
                <a:gridCol w="1005840"/>
                <a:gridCol w="1005840"/>
                <a:gridCol w="10058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82.85%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Macro Avg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4407408" y="3200400"/>
            <a:ext cx="4297680" cy="16459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 = 0.57 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100 normal cases missed
</a:t>
            </a:r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recall = 0.98 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model biased to pneumonia
</a:t>
            </a:r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Accuracy: </a:t>
            </a:r>
            <a:pPr indent="0" marL="0">
              <a:buNone/>
            </a:pPr>
            <a:r>
              <a:rPr lang="en-US" sz="12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82.85%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GAN Training  (20 Epochs)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3017520" cy="4160520"/>
          </a:xfrm>
          <a:prstGeom prst="rect">
            <a:avLst/>
          </a:prstGeom>
          <a:solidFill>
            <a:srgbClr val="06111A"/>
          </a:solidFill>
          <a:ln w="15240">
            <a:solidFill>
              <a:srgbClr val="1BBC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8600" y="80467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B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Config — Exp 1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243584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7" name="Text 5"/>
          <p:cNvSpPr/>
          <p:nvPr/>
        </p:nvSpPr>
        <p:spPr>
          <a:xfrm>
            <a:off x="329184" y="12618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Epochs: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56032" y="1645920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9" name="Text 7"/>
          <p:cNvSpPr/>
          <p:nvPr/>
        </p:nvSpPr>
        <p:spPr>
          <a:xfrm>
            <a:off x="329184" y="166420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Size: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032" y="2048256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1" name="Text 9"/>
          <p:cNvSpPr/>
          <p:nvPr/>
        </p:nvSpPr>
        <p:spPr>
          <a:xfrm>
            <a:off x="329184" y="2066544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0.0002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2" y="2450592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13" name="Text 11"/>
          <p:cNvSpPr/>
          <p:nvPr/>
        </p:nvSpPr>
        <p:spPr>
          <a:xfrm>
            <a:off x="329184" y="2468880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z: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6032" y="2852928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2871216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 Saved: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56032" y="3255264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17" name="Text 15"/>
          <p:cNvSpPr/>
          <p:nvPr/>
        </p:nvSpPr>
        <p:spPr>
          <a:xfrm>
            <a:off x="329184" y="327355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To: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❌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56032" y="3657600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9" name="Text 17"/>
          <p:cNvSpPr/>
          <p:nvPr/>
        </p:nvSpPr>
        <p:spPr>
          <a:xfrm>
            <a:off x="329184" y="367588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BCELoss</a:t>
            </a:r>
            <a:endParaRPr lang="en-US" sz="1200" dirty="0"/>
          </a:p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383280" y="777240"/>
            <a:ext cx="5532120" cy="416052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274320" y="4864608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Loss ~6–10  |  D Loss near 0  →  Discriminator dominated  →  Noisy images generated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GAN Generated Images  (20 Epochs)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49808"/>
            <a:ext cx="8595360" cy="365760"/>
          </a:xfrm>
          <a:prstGeom prst="rect">
            <a:avLst/>
          </a:prstGeom>
          <a:solidFill>
            <a:srgbClr val="E8F4F8"/>
          </a:solidFill>
          <a:ln w="889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768096"/>
            <a:ext cx="8595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Synthetic X-rays from GAN trained for 20 epochs  |  64×64 px  |  Grayscale</a:t>
            </a:r>
            <a:endParaRPr lang="en-US" sz="12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0" y="1170432"/>
            <a:ext cx="5486400" cy="3291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4572000"/>
            <a:ext cx="4023360" cy="475488"/>
          </a:xfrm>
          <a:prstGeom prst="rect">
            <a:avLst/>
          </a:prstGeom>
          <a:solidFill>
            <a:srgbClr val="FDEBD0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459028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Very noisy — lung structure barely visible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846320" y="4572000"/>
            <a:ext cx="4023360" cy="475488"/>
          </a:xfrm>
          <a:prstGeom prst="rect">
            <a:avLst/>
          </a:prstGeom>
          <a:solidFill>
            <a:srgbClr val="EAFAF1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92040" y="4590288"/>
            <a:ext cx="3931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Added 500 fake images → PNEUMONIA class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Augmented CNN Results  (5 Epochs)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1600200" cy="10058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5" name="Text 3"/>
          <p:cNvSpPr/>
          <p:nvPr/>
        </p:nvSpPr>
        <p:spPr>
          <a:xfrm>
            <a:off x="13716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75.00%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920240" y="749808"/>
            <a:ext cx="1600200" cy="100584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8" name="Text 6"/>
          <p:cNvSpPr/>
          <p:nvPr/>
        </p:nvSpPr>
        <p:spPr>
          <a:xfrm>
            <a:off x="192024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0.0600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92024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Train Loss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703320" y="749808"/>
            <a:ext cx="1600200" cy="100584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1" name="Text 9"/>
          <p:cNvSpPr/>
          <p:nvPr/>
        </p:nvSpPr>
        <p:spPr>
          <a:xfrm>
            <a:off x="370332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70332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Accuracy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0" y="749808"/>
            <a:ext cx="1600200" cy="100584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0.99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Recall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269480" y="749808"/>
            <a:ext cx="1600200" cy="10058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0.34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26948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</a:t>
            </a:r>
            <a:endParaRPr lang="en-US" sz="9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" y="1874520"/>
            <a:ext cx="4297680" cy="2834640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3440" y="1874520"/>
            <a:ext cx="4297680" cy="283464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82880" y="475488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Acc 98%  |  Val Acc dropped to 69%  |  Accuracy fell from 82.85% → 75%  |  Severe overfitting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— Augmented CNN Confusion Matrix &amp; Report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384048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8046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Augmented Confusion Matrix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14400" y="1371600"/>
            <a:ext cx="1508760" cy="13716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1440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Normal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1508760" cy="13716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0" name="Text 8"/>
          <p:cNvSpPr/>
          <p:nvPr/>
        </p:nvSpPr>
        <p:spPr>
          <a:xfrm>
            <a:off x="260604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260604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→ Pneumonia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1440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→ Normal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0604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387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260604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Pneumonia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4400" y="43159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→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343400" y="777240"/>
            <a:ext cx="448056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3400" y="80467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Report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261872"/>
          <a:ext cx="4297680" cy="1828800"/>
        </p:xfrm>
        <a:graphic>
          <a:graphicData uri="http://schemas.openxmlformats.org/drawingml/2006/table">
            <a:tbl>
              <a:tblPr/>
              <a:tblGrid>
                <a:gridCol w="1280160"/>
                <a:gridCol w="1005840"/>
                <a:gridCol w="1005840"/>
                <a:gridCol w="10058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75.00%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Macro Avg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4407408" y="3200400"/>
            <a:ext cx="4297680" cy="16459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 dropped: </a:t>
            </a:r>
            <a:pPr indent="0" marL="0">
              <a:buNone/>
            </a:pPr>
            <a:r>
              <a:rPr lang="en-US" sz="12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0.57 → 0.34
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154 normal cases wrongly called pneumonia
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Fake images added to PNEUMONIA → worsened imbalance
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5,216 → 5,716 images  |  Accuracy: 82.85% → 75%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 in Exp 1 → Changes Made for Exp 2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804672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E74C3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8600" y="804672"/>
            <a:ext cx="411480" cy="566928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" y="804672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13232" y="877824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500 fake images to PNEUMONIA class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54880" y="804672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E74C3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54880" y="804672"/>
            <a:ext cx="411480" cy="566928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0" name="Text 8"/>
          <p:cNvSpPr/>
          <p:nvPr/>
        </p:nvSpPr>
        <p:spPr>
          <a:xfrm>
            <a:off x="4754880" y="804672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39512" y="877824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2,000 fake images to NORMAL class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28600" y="1463040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E67E2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8600" y="1463040"/>
            <a:ext cx="411480" cy="56692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4" name="Text 12"/>
          <p:cNvSpPr/>
          <p:nvPr/>
        </p:nvSpPr>
        <p:spPr>
          <a:xfrm>
            <a:off x="228600" y="1463040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13232" y="1536192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only trained for 20 epochs → noisy images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754880" y="1463040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E67E2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463040"/>
            <a:ext cx="411480" cy="56692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8" name="Text 16"/>
          <p:cNvSpPr/>
          <p:nvPr/>
        </p:nvSpPr>
        <p:spPr>
          <a:xfrm>
            <a:off x="4754880" y="1463040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239512" y="1536192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GAN to 50 epochs → clearer images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28600" y="2121408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F39C1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121408"/>
            <a:ext cx="411480" cy="566928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22" name="Text 20"/>
          <p:cNvSpPr/>
          <p:nvPr/>
        </p:nvSpPr>
        <p:spPr>
          <a:xfrm>
            <a:off x="228600" y="2121408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3232" y="2194560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CNN trained for 5 epochs — not enough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2121408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F39C1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754880" y="2121408"/>
            <a:ext cx="411480" cy="566928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26" name="Text 24"/>
          <p:cNvSpPr/>
          <p:nvPr/>
        </p:nvSpPr>
        <p:spPr>
          <a:xfrm>
            <a:off x="4754880" y="2121408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5239512" y="2194560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CNN to 10 epochs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28600" y="2779776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8E44AD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28600" y="2779776"/>
            <a:ext cx="411480" cy="566928"/>
          </a:xfrm>
          <a:prstGeom prst="rect">
            <a:avLst/>
          </a:prstGeom>
          <a:solidFill>
            <a:srgbClr val="8E44AD"/>
          </a:solidFill>
          <a:ln/>
        </p:spPr>
      </p:sp>
      <p:sp>
        <p:nvSpPr>
          <p:cNvPr id="30" name="Text 28"/>
          <p:cNvSpPr/>
          <p:nvPr/>
        </p:nvSpPr>
        <p:spPr>
          <a:xfrm>
            <a:off x="228600" y="2779776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713232" y="2852928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class weights — model ignored NORMAL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754880" y="2779776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8E44A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754880" y="2779776"/>
            <a:ext cx="411480" cy="566928"/>
          </a:xfrm>
          <a:prstGeom prst="rect">
            <a:avLst/>
          </a:prstGeom>
          <a:solidFill>
            <a:srgbClr val="8E44AD"/>
          </a:solidFill>
          <a:ln/>
        </p:spPr>
      </p:sp>
      <p:sp>
        <p:nvSpPr>
          <p:cNvPr id="34" name="Text 32"/>
          <p:cNvSpPr/>
          <p:nvPr/>
        </p:nvSpPr>
        <p:spPr>
          <a:xfrm>
            <a:off x="4754880" y="2779776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5239512" y="2852928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class weights: Normal × 3.0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28600" y="3438144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1BBCC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28600" y="3438144"/>
            <a:ext cx="411480" cy="56692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8" name="Text 36"/>
          <p:cNvSpPr/>
          <p:nvPr/>
        </p:nvSpPr>
        <p:spPr>
          <a:xfrm>
            <a:off x="228600" y="3438144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713232" y="3511296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Dropout — model memorized training data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754880" y="3438144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1BBCC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754880" y="3438144"/>
            <a:ext cx="411480" cy="56692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42" name="Text 40"/>
          <p:cNvSpPr/>
          <p:nvPr/>
        </p:nvSpPr>
        <p:spPr>
          <a:xfrm>
            <a:off x="4754880" y="3438144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5239512" y="3511296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Dropout = 0.5 to reduce overfitting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28600" y="4096512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27AE6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228600" y="4096512"/>
            <a:ext cx="411480" cy="5669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46" name="Text 44"/>
          <p:cNvSpPr/>
          <p:nvPr/>
        </p:nvSpPr>
        <p:spPr>
          <a:xfrm>
            <a:off x="228600" y="4096512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800" dirty="0"/>
          </a:p>
        </p:txBody>
      </p:sp>
      <p:sp>
        <p:nvSpPr>
          <p:cNvPr id="47" name="Text 45"/>
          <p:cNvSpPr/>
          <p:nvPr/>
        </p:nvSpPr>
        <p:spPr>
          <a:xfrm>
            <a:off x="713232" y="4169664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rate 0.001 — val loss jumping wildly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4754880" y="4096512"/>
            <a:ext cx="4160520" cy="566928"/>
          </a:xfrm>
          <a:prstGeom prst="rect">
            <a:avLst/>
          </a:prstGeom>
          <a:solidFill>
            <a:srgbClr val="06111A"/>
          </a:solidFill>
          <a:ln w="15240">
            <a:solidFill>
              <a:srgbClr val="27AE6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754880" y="4096512"/>
            <a:ext cx="411480" cy="5669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50" name="Text 48"/>
          <p:cNvSpPr/>
          <p:nvPr/>
        </p:nvSpPr>
        <p:spPr>
          <a:xfrm>
            <a:off x="4754880" y="4096512"/>
            <a:ext cx="411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51" name="Text 49"/>
          <p:cNvSpPr/>
          <p:nvPr/>
        </p:nvSpPr>
        <p:spPr>
          <a:xfrm>
            <a:off x="5239512" y="4169664"/>
            <a:ext cx="3611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CNN LR to 0.0001 for stability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— Baseline CNN  (10 Epochs, LR 0.001, Batch 64, Dropout 0.5)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1600200" cy="100584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13716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73.56%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920240" y="749808"/>
            <a:ext cx="1600200" cy="100584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8" name="Text 6"/>
          <p:cNvSpPr/>
          <p:nvPr/>
        </p:nvSpPr>
        <p:spPr>
          <a:xfrm>
            <a:off x="192024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0.0865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92024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Train Loss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703320" y="749808"/>
            <a:ext cx="1600200" cy="1005840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11" name="Text 9"/>
          <p:cNvSpPr/>
          <p:nvPr/>
        </p:nvSpPr>
        <p:spPr>
          <a:xfrm>
            <a:off x="370332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81.25%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70332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Val Accuracy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0" y="749808"/>
            <a:ext cx="1600200" cy="100584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0.99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Recall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269480" y="749808"/>
            <a:ext cx="1600200" cy="100584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0.32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26948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</a:t>
            </a:r>
            <a:endParaRPr lang="en-US" sz="9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" y="1874520"/>
            <a:ext cx="4297680" cy="2834640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3440" y="1874520"/>
            <a:ext cx="4297680" cy="283464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82880" y="475488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Loss: 0.1834 → 0.0865  |  Val Accuracy: 50% → 75%  |  More stable than Exp 1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— Baseline CNN Confusion Matrix &amp; Report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384048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8046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Confusion Matrix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14400" y="1371600"/>
            <a:ext cx="1508760" cy="13716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1440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Normal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1508760" cy="1371600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10" name="Text 8"/>
          <p:cNvSpPr/>
          <p:nvPr/>
        </p:nvSpPr>
        <p:spPr>
          <a:xfrm>
            <a:off x="260604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260604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→ Pneumonia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1440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→ Normal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0604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388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260604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Pneumonia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4400" y="43159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→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343400" y="777240"/>
            <a:ext cx="448056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3400" y="80467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Report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261872"/>
          <a:ext cx="4297680" cy="1828800"/>
        </p:xfrm>
        <a:graphic>
          <a:graphicData uri="http://schemas.openxmlformats.org/drawingml/2006/table">
            <a:tbl>
              <a:tblPr/>
              <a:tblGrid>
                <a:gridCol w="1280160"/>
                <a:gridCol w="1005840"/>
                <a:gridCol w="1005840"/>
                <a:gridCol w="10058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73.56%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Macro Avg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4407408" y="3200400"/>
            <a:ext cx="4297680" cy="16459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74C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 = 0.32 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160 normal cases missed
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biased toward pneumonia — class imbalance effect
</a:t>
            </a:r>
            <a:pPr indent="0" marL="0">
              <a:buNone/>
            </a:pPr>
            <a:r>
              <a:rPr lang="en-US" sz="12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baseline will be improved by augmentation in Exp 2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— GAN Training  (50 Epochs)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777240"/>
            <a:ext cx="3017520" cy="4160520"/>
          </a:xfrm>
          <a:prstGeom prst="rect">
            <a:avLst/>
          </a:prstGeom>
          <a:solidFill>
            <a:srgbClr val="06111A"/>
          </a:solidFill>
          <a:ln w="15240">
            <a:solidFill>
              <a:srgbClr val="1BBC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8600" y="80467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BC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Config — Exp 2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" y="1243584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7" name="Text 5"/>
          <p:cNvSpPr/>
          <p:nvPr/>
        </p:nvSpPr>
        <p:spPr>
          <a:xfrm>
            <a:off x="329184" y="12618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Epochs: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56032" y="1645920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9" name="Text 7"/>
          <p:cNvSpPr/>
          <p:nvPr/>
        </p:nvSpPr>
        <p:spPr>
          <a:xfrm>
            <a:off x="329184" y="166420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Size: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032" y="2048256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1" name="Text 9"/>
          <p:cNvSpPr/>
          <p:nvPr/>
        </p:nvSpPr>
        <p:spPr>
          <a:xfrm>
            <a:off x="329184" y="2066544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0.0002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2" y="2450592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13" name="Text 11"/>
          <p:cNvSpPr/>
          <p:nvPr/>
        </p:nvSpPr>
        <p:spPr>
          <a:xfrm>
            <a:off x="329184" y="2468880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z: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6032" y="2852928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2871216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 Saved: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2,000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56032" y="3255264"/>
            <a:ext cx="2962656" cy="365760"/>
          </a:xfrm>
          <a:prstGeom prst="rect">
            <a:avLst/>
          </a:prstGeom>
          <a:solidFill>
            <a:srgbClr val="06111A"/>
          </a:solidFill>
          <a:ln/>
        </p:spPr>
      </p:sp>
      <p:sp>
        <p:nvSpPr>
          <p:cNvPr id="17" name="Text 15"/>
          <p:cNvSpPr/>
          <p:nvPr/>
        </p:nvSpPr>
        <p:spPr>
          <a:xfrm>
            <a:off x="329184" y="327355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To: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✅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56032" y="3657600"/>
            <a:ext cx="2962656" cy="365760"/>
          </a:xfrm>
          <a:prstGeom prst="rect">
            <a:avLst/>
          </a:prstGeom>
          <a:solidFill>
            <a:srgbClr val="0A1520"/>
          </a:solidFill>
          <a:ln/>
        </p:spPr>
      </p:sp>
      <p:sp>
        <p:nvSpPr>
          <p:cNvPr id="19" name="Text 17"/>
          <p:cNvSpPr/>
          <p:nvPr/>
        </p:nvSpPr>
        <p:spPr>
          <a:xfrm>
            <a:off x="329184" y="3675888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Loss: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BCELoss</a:t>
            </a:r>
            <a:endParaRPr lang="en-US" sz="1200" dirty="0"/>
          </a:p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383280" y="777240"/>
            <a:ext cx="5532120" cy="416052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274320" y="4864608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B0C4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Loss stabilized ~6–7  |  D Loss near 0  |  50 epochs = much better image quality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 Generated Images — 20 Epochs vs 50 Epochs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28600" y="749808"/>
            <a:ext cx="4206240" cy="36576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228600" y="76809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1  —  20 Epochs</a:t>
            </a:r>
            <a:endParaRPr lang="en-US" sz="13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28600" y="1170432"/>
            <a:ext cx="4206240" cy="3291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28600" y="4526280"/>
            <a:ext cx="4206240" cy="502920"/>
          </a:xfrm>
          <a:prstGeom prst="rect">
            <a:avLst/>
          </a:prstGeom>
          <a:solidFill>
            <a:srgbClr val="FDEBD0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74320" y="4553712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Noisy  |  No clear lung structure  |  500 images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709160" y="749808"/>
            <a:ext cx="4206240" cy="36576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0" name="Text 7"/>
          <p:cNvSpPr/>
          <p:nvPr/>
        </p:nvSpPr>
        <p:spPr>
          <a:xfrm>
            <a:off x="4709160" y="76809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 —  50 Epochs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709160" y="1170432"/>
            <a:ext cx="4206240" cy="329184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709160" y="4526280"/>
            <a:ext cx="4206240" cy="502920"/>
          </a:xfrm>
          <a:prstGeom prst="rect">
            <a:avLst/>
          </a:prstGeom>
          <a:solidFill>
            <a:srgbClr val="EAFAF1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754880" y="4553712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lung shape  |  Chest structure visible  |  2,000 images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— Augmented CNN Results  (10 Epochs, LR 0.0001, Class Weights)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1600200" cy="100584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5" name="Text 3"/>
          <p:cNvSpPr/>
          <p:nvPr/>
        </p:nvSpPr>
        <p:spPr>
          <a:xfrm>
            <a:off x="13716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82.21%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Accuracy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920240" y="749808"/>
            <a:ext cx="1600200" cy="1005840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8" name="Text 6"/>
          <p:cNvSpPr/>
          <p:nvPr/>
        </p:nvSpPr>
        <p:spPr>
          <a:xfrm>
            <a:off x="192024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0.4471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92024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Train Loss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703320" y="749808"/>
            <a:ext cx="1600200" cy="100584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1" name="Text 9"/>
          <p:cNvSpPr/>
          <p:nvPr/>
        </p:nvSpPr>
        <p:spPr>
          <a:xfrm>
            <a:off x="370332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87.50%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70332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Val Accuracy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486400" y="749808"/>
            <a:ext cx="1600200" cy="100584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0.87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Recall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269480" y="749808"/>
            <a:ext cx="1600200" cy="100584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768096"/>
            <a:ext cx="1600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0.76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269480" y="1335024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</a:t>
            </a:r>
            <a:endParaRPr lang="en-US" sz="9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2880" y="1874520"/>
            <a:ext cx="4297680" cy="2834640"/>
          </a:xfrm>
          <a:prstGeom prst="rect">
            <a:avLst/>
          </a:prstGeom>
        </p:spPr>
      </p:pic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3440" y="1874520"/>
            <a:ext cx="4297680" cy="283464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82880" y="475488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Loss: 0.6354 → 0.4471  |  Val Accuracy peaked 87.5%  |  Train &amp; Val both improving — less overfitting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 2 — Augmented CNN Confusion Matrix &amp; Report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74320" y="777240"/>
            <a:ext cx="384048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8046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Augmented Confusion Matrix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14400" y="137160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179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1440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Normal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1508760" cy="13716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0" name="Text 8"/>
          <p:cNvSpPr/>
          <p:nvPr/>
        </p:nvSpPr>
        <p:spPr>
          <a:xfrm>
            <a:off x="2606040" y="153619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2606040" y="221284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→ Pneumonia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508760" cy="137160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1440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Pneumonia → Normal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06040" y="2834640"/>
            <a:ext cx="1508760" cy="1371600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299923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341</a:t>
            </a:r>
            <a:endParaRPr lang="en-US" sz="3600" dirty="0"/>
          </a:p>
        </p:txBody>
      </p:sp>
      <p:sp>
        <p:nvSpPr>
          <p:cNvPr id="17" name="Text 15"/>
          <p:cNvSpPr/>
          <p:nvPr/>
        </p:nvSpPr>
        <p:spPr>
          <a:xfrm>
            <a:off x="2606040" y="3675888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Pneumonia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4400" y="43159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 →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343400" y="777240"/>
            <a:ext cx="4480560" cy="4206240"/>
          </a:xfrm>
          <a:prstGeom prst="rect">
            <a:avLst/>
          </a:prstGeom>
          <a:solidFill>
            <a:srgbClr val="E8F4F8"/>
          </a:solidFill>
          <a:ln w="10160">
            <a:solidFill>
              <a:srgbClr val="B0C4C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43400" y="804672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Report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34840" y="1261872"/>
          <a:ext cx="4297680" cy="1828800"/>
        </p:xfrm>
        <a:graphic>
          <a:graphicData uri="http://schemas.openxmlformats.org/drawingml/2006/table">
            <a:tbl>
              <a:tblPr/>
              <a:tblGrid>
                <a:gridCol w="1280160"/>
                <a:gridCol w="1005840"/>
                <a:gridCol w="1005840"/>
                <a:gridCol w="10058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Recall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Accuracy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82.21%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Macro F1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B0C4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4407408" y="3200400"/>
            <a:ext cx="4297680" cy="16459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recall jumped: </a:t>
            </a:r>
            <a:pPr indent="0" marL="0">
              <a:buNone/>
            </a:pPr>
            <a:r>
              <a:rPr lang="en-US" sz="110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0.32 → 0.76 ✅
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now identifies normal cases much better
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Dataset: 1,342+2,000=3,342 Normal  |  3,876+2,000=5,876 Pneumonia
</a:t>
            </a:r>
            <a:pPr indent="0" marL="0">
              <a:buNone/>
            </a:pPr>
            <a:r>
              <a:rPr lang="en-US" sz="1100" dirty="0">
                <a:solidFill>
                  <a:srgbClr val="4A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training images: 9,218  |  Accuracy: 73.56% → 82.21% ✅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Comparison — All 3 Models Across Both Experiments</a:t>
            </a:r>
            <a:endParaRPr lang="en-US" sz="2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777240"/>
          <a:ext cx="8778240" cy="4315968"/>
        </p:xfrm>
        <a:graphic>
          <a:graphicData uri="http://schemas.openxmlformats.org/drawingml/2006/table">
            <a:tbl>
              <a:tblPr/>
              <a:tblGrid>
                <a:gridCol w="2194560"/>
                <a:gridCol w="1645920"/>
                <a:gridCol w="1645920"/>
                <a:gridCol w="1645920"/>
                <a:gridCol w="1645920"/>
              </a:tblGrid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07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 1 Baseline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 1 Augmented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4C3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 2 Baseline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D1B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 2 Augmented 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AE60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 Accuracy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82.85%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75.00%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73.56%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82.21%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Training Images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5,716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5,218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9,218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CNN Epochs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 Epochs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 Recall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Pneumonia Recall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 – Normal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F1 – Pneumonia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Macro F1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  <a:tr h="392361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Overfitting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4A60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111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Comparison — Accuracy &amp; Recall Across All Models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274320" y="777240"/>
          <a:ext cx="859536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Conclusion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256032" y="804672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E74C3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" y="804672"/>
            <a:ext cx="502920" cy="566928"/>
          </a:xfrm>
          <a:prstGeom prst="rect">
            <a:avLst/>
          </a:prstGeom>
          <a:solidFill>
            <a:srgbClr val="E74C3C"/>
          </a:solidFill>
          <a:ln/>
        </p:spPr>
      </p:sp>
      <p:sp>
        <p:nvSpPr>
          <p:cNvPr id="6" name="Text 4"/>
          <p:cNvSpPr/>
          <p:nvPr/>
        </p:nvSpPr>
        <p:spPr>
          <a:xfrm>
            <a:off x="256032" y="804672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41248" y="822960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 1 augmented PNEUMONIA class → accuracy fell 82.85% → 75%  |  Normal recall dropped to 0.34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56032" y="1463040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E67E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56032" y="1463040"/>
            <a:ext cx="502920" cy="56692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0" name="Text 8"/>
          <p:cNvSpPr/>
          <p:nvPr/>
        </p:nvSpPr>
        <p:spPr>
          <a:xfrm>
            <a:off x="256032" y="1463040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1248" y="1481328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 2 fixed the class: added 2,000 images to NORMAL → balanced dataset (3,342 vs 5,876)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56032" y="2121408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F39C1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56032" y="2121408"/>
            <a:ext cx="502920" cy="566928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14" name="Text 12"/>
          <p:cNvSpPr/>
          <p:nvPr/>
        </p:nvSpPr>
        <p:spPr>
          <a:xfrm>
            <a:off x="256032" y="2121408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41248" y="2139696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GAN epochs produced clearer chest images vs 20 epochs (visible lung structures)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56032" y="2779776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1BBCC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6032" y="2779776"/>
            <a:ext cx="502920" cy="566928"/>
          </a:xfrm>
          <a:prstGeom prst="rect">
            <a:avLst/>
          </a:prstGeom>
          <a:solidFill>
            <a:srgbClr val="1BBCC8"/>
          </a:solidFill>
          <a:ln/>
        </p:spPr>
      </p:sp>
      <p:sp>
        <p:nvSpPr>
          <p:cNvPr id="18" name="Text 16"/>
          <p:cNvSpPr/>
          <p:nvPr/>
        </p:nvSpPr>
        <p:spPr>
          <a:xfrm>
            <a:off x="256032" y="2779776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" y="2798064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Dropout + Class Weights + LR 0.0001 → reduced overfitting significantly in Exp 2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56032" y="3438144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27AE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56032" y="3438144"/>
            <a:ext cx="502920" cy="5669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22" name="Text 20"/>
          <p:cNvSpPr/>
          <p:nvPr/>
        </p:nvSpPr>
        <p:spPr>
          <a:xfrm>
            <a:off x="256032" y="3438144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41248" y="3456432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 2 augmented model: accuracy 82.21%  |  Normal recall 0.76  |  Macro F1 = 0.82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56032" y="4096512"/>
            <a:ext cx="8631936" cy="566928"/>
          </a:xfrm>
          <a:prstGeom prst="rect">
            <a:avLst/>
          </a:prstGeom>
          <a:solidFill>
            <a:srgbClr val="06111A"/>
          </a:solidFill>
          <a:ln w="19050">
            <a:solidFill>
              <a:srgbClr val="B0C4C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56032" y="4096512"/>
            <a:ext cx="502920" cy="566928"/>
          </a:xfrm>
          <a:prstGeom prst="rect">
            <a:avLst/>
          </a:prstGeom>
          <a:solidFill>
            <a:srgbClr val="B0C4CE"/>
          </a:solidFill>
          <a:ln/>
        </p:spPr>
      </p:sp>
      <p:sp>
        <p:nvSpPr>
          <p:cNvPr id="26" name="Text 24"/>
          <p:cNvSpPr/>
          <p:nvPr/>
        </p:nvSpPr>
        <p:spPr>
          <a:xfrm>
            <a:off x="256032" y="4096512"/>
            <a:ext cx="502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41248" y="4114800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work: Conditional GAN (cGAN) — generate class-specific images for even better balance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2026-04-22T18:59:58Z</dcterms:created>
  <dcterms:modified xsi:type="dcterms:W3CDTF">2026-04-22T18:59:58Z</dcterms:modified>
</cp:coreProperties>
</file>